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sldIdLst>
    <p:sldId id="268" r:id="rId2"/>
    <p:sldId id="281" r:id="rId3"/>
    <p:sldId id="282" r:id="rId4"/>
    <p:sldId id="257" r:id="rId5"/>
    <p:sldId id="258" r:id="rId6"/>
    <p:sldId id="283" r:id="rId7"/>
    <p:sldId id="284" r:id="rId8"/>
    <p:sldId id="285" r:id="rId9"/>
    <p:sldId id="269" r:id="rId10"/>
    <p:sldId id="270" r:id="rId11"/>
    <p:sldId id="264" r:id="rId12"/>
    <p:sldId id="263" r:id="rId13"/>
    <p:sldId id="286" r:id="rId14"/>
    <p:sldId id="287" r:id="rId15"/>
    <p:sldId id="276" r:id="rId16"/>
    <p:sldId id="277" r:id="rId17"/>
    <p:sldId id="278" r:id="rId18"/>
    <p:sldId id="288" r:id="rId19"/>
    <p:sldId id="289" r:id="rId20"/>
    <p:sldId id="290" r:id="rId21"/>
    <p:sldId id="291" r:id="rId22"/>
    <p:sldId id="292" r:id="rId23"/>
    <p:sldId id="29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43FF0-97D6-4F8E-B279-4592498C6E29}">
          <p14:sldIdLst>
            <p14:sldId id="268"/>
            <p14:sldId id="281"/>
            <p14:sldId id="282"/>
            <p14:sldId id="257"/>
            <p14:sldId id="258"/>
            <p14:sldId id="283"/>
            <p14:sldId id="284"/>
            <p14:sldId id="285"/>
          </p14:sldIdLst>
        </p14:section>
        <p14:section name="Untitled Section" id="{8CA89601-BEF9-4460-B4A3-1A5CDE8C52FA}">
          <p14:sldIdLst>
            <p14:sldId id="269"/>
            <p14:sldId id="270"/>
            <p14:sldId id="264"/>
            <p14:sldId id="263"/>
            <p14:sldId id="286"/>
            <p14:sldId id="287"/>
            <p14:sldId id="276"/>
            <p14:sldId id="277"/>
            <p14:sldId id="278"/>
            <p14:sldId id="288"/>
            <p14:sldId id="289"/>
            <p14:sldId id="290"/>
            <p14:sldId id="291"/>
            <p14:sldId id="292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2" autoAdjust="0"/>
    <p:restoredTop sz="94660"/>
  </p:normalViewPr>
  <p:slideViewPr>
    <p:cSldViewPr snapToGrid="0">
      <p:cViewPr>
        <p:scale>
          <a:sx n="86" d="100"/>
          <a:sy n="86" d="100"/>
        </p:scale>
        <p:origin x="6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4F1FE-557E-4F9C-83A5-006B5DA628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1A6CE1-654C-4FB8-AE1C-13CC7118D2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Accurately classify severity, emphasis on larger delays without sacrificing other classes.</a:t>
          </a:r>
        </a:p>
      </dgm:t>
    </dgm:pt>
    <dgm:pt modelId="{149A78B9-AFEC-435C-BE68-574E39E7D972}" type="parTrans" cxnId="{777F9F80-9F6D-4F64-A10C-9B65012FC9A0}">
      <dgm:prSet/>
      <dgm:spPr/>
      <dgm:t>
        <a:bodyPr/>
        <a:lstStyle/>
        <a:p>
          <a:endParaRPr lang="en-US"/>
        </a:p>
      </dgm:t>
    </dgm:pt>
    <dgm:pt modelId="{6F884DB1-182F-453C-BFCB-0860DDA71654}" type="sibTrans" cxnId="{777F9F80-9F6D-4F64-A10C-9B65012FC9A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9EFF351-B9A2-4304-828E-2D56F0BD2F1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Investigate any geographic anomalies found.</a:t>
          </a:r>
        </a:p>
      </dgm:t>
    </dgm:pt>
    <dgm:pt modelId="{D5628495-6624-4C82-9528-DDF1792B50F2}" type="parTrans" cxnId="{ADB1CBA6-DD07-46ED-A580-B6C02405D119}">
      <dgm:prSet/>
      <dgm:spPr/>
      <dgm:t>
        <a:bodyPr/>
        <a:lstStyle/>
        <a:p>
          <a:endParaRPr lang="en-US"/>
        </a:p>
      </dgm:t>
    </dgm:pt>
    <dgm:pt modelId="{8B160A2F-1041-43AE-A194-BDB113B74EEA}" type="sibTrans" cxnId="{ADB1CBA6-DD07-46ED-A580-B6C02405D119}">
      <dgm:prSet/>
      <dgm:spPr/>
      <dgm:t>
        <a:bodyPr/>
        <a:lstStyle/>
        <a:p>
          <a:endParaRPr lang="en-US"/>
        </a:p>
      </dgm:t>
    </dgm:pt>
    <dgm:pt modelId="{8104B788-BAB5-4A73-9DD0-135E77274158}" type="pres">
      <dgm:prSet presAssocID="{2404F1FE-557E-4F9C-83A5-006B5DA6289F}" presName="root" presStyleCnt="0">
        <dgm:presLayoutVars>
          <dgm:dir/>
          <dgm:resizeHandles val="exact"/>
        </dgm:presLayoutVars>
      </dgm:prSet>
      <dgm:spPr/>
    </dgm:pt>
    <dgm:pt modelId="{14AC0AF0-EAB1-4482-9367-6C6CD370950D}" type="pres">
      <dgm:prSet presAssocID="{2404F1FE-557E-4F9C-83A5-006B5DA6289F}" presName="container" presStyleCnt="0">
        <dgm:presLayoutVars>
          <dgm:dir/>
          <dgm:resizeHandles val="exact"/>
        </dgm:presLayoutVars>
      </dgm:prSet>
      <dgm:spPr/>
    </dgm:pt>
    <dgm:pt modelId="{6ABA1AEE-647B-4FD0-8C5E-50677D968B80}" type="pres">
      <dgm:prSet presAssocID="{E71A6CE1-654C-4FB8-AE1C-13CC7118D2CD}" presName="compNode" presStyleCnt="0"/>
      <dgm:spPr/>
    </dgm:pt>
    <dgm:pt modelId="{31602156-532C-4BDE-AAD9-A446D87BAB02}" type="pres">
      <dgm:prSet presAssocID="{E71A6CE1-654C-4FB8-AE1C-13CC7118D2CD}" presName="iconBgRect" presStyleLbl="bgShp" presStyleIdx="0" presStyleCnt="2"/>
      <dgm:spPr/>
    </dgm:pt>
    <dgm:pt modelId="{1D3FBDF5-58E0-4081-BC9D-9A2E7EA5C8B4}" type="pres">
      <dgm:prSet presAssocID="{E71A6CE1-654C-4FB8-AE1C-13CC7118D2C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09FC2D02-31E5-46D5-B3D9-6D36B704CB40}" type="pres">
      <dgm:prSet presAssocID="{E71A6CE1-654C-4FB8-AE1C-13CC7118D2CD}" presName="spaceRect" presStyleCnt="0"/>
      <dgm:spPr/>
    </dgm:pt>
    <dgm:pt modelId="{50B45B25-A4E8-44B9-9184-D2A6B34044D2}" type="pres">
      <dgm:prSet presAssocID="{E71A6CE1-654C-4FB8-AE1C-13CC7118D2CD}" presName="textRect" presStyleLbl="revTx" presStyleIdx="0" presStyleCnt="2">
        <dgm:presLayoutVars>
          <dgm:chMax val="1"/>
          <dgm:chPref val="1"/>
        </dgm:presLayoutVars>
      </dgm:prSet>
      <dgm:spPr/>
    </dgm:pt>
    <dgm:pt modelId="{2E17AAF9-702E-4916-A3FB-583047967613}" type="pres">
      <dgm:prSet presAssocID="{6F884DB1-182F-453C-BFCB-0860DDA71654}" presName="sibTrans" presStyleLbl="sibTrans2D1" presStyleIdx="0" presStyleCnt="0"/>
      <dgm:spPr/>
    </dgm:pt>
    <dgm:pt modelId="{D19EABB2-2E3E-4F9F-8ABE-BD134667DB59}" type="pres">
      <dgm:prSet presAssocID="{A9EFF351-B9A2-4304-828E-2D56F0BD2F1F}" presName="compNode" presStyleCnt="0"/>
      <dgm:spPr/>
    </dgm:pt>
    <dgm:pt modelId="{A7576189-1712-4C6C-8BB0-3772B9797D39}" type="pres">
      <dgm:prSet presAssocID="{A9EFF351-B9A2-4304-828E-2D56F0BD2F1F}" presName="iconBgRect" presStyleLbl="bgShp" presStyleIdx="1" presStyleCnt="2"/>
      <dgm:spPr/>
    </dgm:pt>
    <dgm:pt modelId="{24B8E16C-346B-4C08-9617-300DDC85EE92}" type="pres">
      <dgm:prSet presAssocID="{A9EFF351-B9A2-4304-828E-2D56F0BD2F1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obe"/>
        </a:ext>
      </dgm:extLst>
    </dgm:pt>
    <dgm:pt modelId="{F295BAF4-C479-4327-B1D9-701E67CEA699}" type="pres">
      <dgm:prSet presAssocID="{A9EFF351-B9A2-4304-828E-2D56F0BD2F1F}" presName="spaceRect" presStyleCnt="0"/>
      <dgm:spPr/>
    </dgm:pt>
    <dgm:pt modelId="{A16F4912-451A-4DAF-A50E-4D51CE873EA7}" type="pres">
      <dgm:prSet presAssocID="{A9EFF351-B9A2-4304-828E-2D56F0BD2F1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3AAFC04-7581-4B2D-9FFE-7F98AB200D44}" type="presOf" srcId="{A9EFF351-B9A2-4304-828E-2D56F0BD2F1F}" destId="{A16F4912-451A-4DAF-A50E-4D51CE873EA7}" srcOrd="0" destOrd="0" presId="urn:microsoft.com/office/officeart/2018/2/layout/IconCircleList"/>
    <dgm:cxn modelId="{487B124B-7E7B-40BD-BD1F-D76D575F68BF}" type="presOf" srcId="{6F884DB1-182F-453C-BFCB-0860DDA71654}" destId="{2E17AAF9-702E-4916-A3FB-583047967613}" srcOrd="0" destOrd="0" presId="urn:microsoft.com/office/officeart/2018/2/layout/IconCircleList"/>
    <dgm:cxn modelId="{777F9F80-9F6D-4F64-A10C-9B65012FC9A0}" srcId="{2404F1FE-557E-4F9C-83A5-006B5DA6289F}" destId="{E71A6CE1-654C-4FB8-AE1C-13CC7118D2CD}" srcOrd="0" destOrd="0" parTransId="{149A78B9-AFEC-435C-BE68-574E39E7D972}" sibTransId="{6F884DB1-182F-453C-BFCB-0860DDA71654}"/>
    <dgm:cxn modelId="{D1ADD7A3-A96A-4AAC-BAE9-F0EA2B3B09B9}" type="presOf" srcId="{E71A6CE1-654C-4FB8-AE1C-13CC7118D2CD}" destId="{50B45B25-A4E8-44B9-9184-D2A6B34044D2}" srcOrd="0" destOrd="0" presId="urn:microsoft.com/office/officeart/2018/2/layout/IconCircleList"/>
    <dgm:cxn modelId="{1F3D89A5-D210-4FD3-ADD0-184013CA8C71}" type="presOf" srcId="{2404F1FE-557E-4F9C-83A5-006B5DA6289F}" destId="{8104B788-BAB5-4A73-9DD0-135E77274158}" srcOrd="0" destOrd="0" presId="urn:microsoft.com/office/officeart/2018/2/layout/IconCircleList"/>
    <dgm:cxn modelId="{ADB1CBA6-DD07-46ED-A580-B6C02405D119}" srcId="{2404F1FE-557E-4F9C-83A5-006B5DA6289F}" destId="{A9EFF351-B9A2-4304-828E-2D56F0BD2F1F}" srcOrd="1" destOrd="0" parTransId="{D5628495-6624-4C82-9528-DDF1792B50F2}" sibTransId="{8B160A2F-1041-43AE-A194-BDB113B74EEA}"/>
    <dgm:cxn modelId="{6ACBDA32-1ACF-47AF-A98B-8696BB054616}" type="presParOf" srcId="{8104B788-BAB5-4A73-9DD0-135E77274158}" destId="{14AC0AF0-EAB1-4482-9367-6C6CD370950D}" srcOrd="0" destOrd="0" presId="urn:microsoft.com/office/officeart/2018/2/layout/IconCircleList"/>
    <dgm:cxn modelId="{70F84512-822D-47CB-A7CB-2A017A178E63}" type="presParOf" srcId="{14AC0AF0-EAB1-4482-9367-6C6CD370950D}" destId="{6ABA1AEE-647B-4FD0-8C5E-50677D968B80}" srcOrd="0" destOrd="0" presId="urn:microsoft.com/office/officeart/2018/2/layout/IconCircleList"/>
    <dgm:cxn modelId="{F48F3D47-EA9A-4D1C-B518-BC72A9F1C1A3}" type="presParOf" srcId="{6ABA1AEE-647B-4FD0-8C5E-50677D968B80}" destId="{31602156-532C-4BDE-AAD9-A446D87BAB02}" srcOrd="0" destOrd="0" presId="urn:microsoft.com/office/officeart/2018/2/layout/IconCircleList"/>
    <dgm:cxn modelId="{82A4C170-5885-4366-9152-BA1FABFFF176}" type="presParOf" srcId="{6ABA1AEE-647B-4FD0-8C5E-50677D968B80}" destId="{1D3FBDF5-58E0-4081-BC9D-9A2E7EA5C8B4}" srcOrd="1" destOrd="0" presId="urn:microsoft.com/office/officeart/2018/2/layout/IconCircleList"/>
    <dgm:cxn modelId="{A5C48310-129C-4F25-B737-179D8B62A72F}" type="presParOf" srcId="{6ABA1AEE-647B-4FD0-8C5E-50677D968B80}" destId="{09FC2D02-31E5-46D5-B3D9-6D36B704CB40}" srcOrd="2" destOrd="0" presId="urn:microsoft.com/office/officeart/2018/2/layout/IconCircleList"/>
    <dgm:cxn modelId="{D407EF96-E718-48B1-880F-F2E941E3E311}" type="presParOf" srcId="{6ABA1AEE-647B-4FD0-8C5E-50677D968B80}" destId="{50B45B25-A4E8-44B9-9184-D2A6B34044D2}" srcOrd="3" destOrd="0" presId="urn:microsoft.com/office/officeart/2018/2/layout/IconCircleList"/>
    <dgm:cxn modelId="{3822F9A1-71F2-47F5-ABA4-9979A9BC8E86}" type="presParOf" srcId="{14AC0AF0-EAB1-4482-9367-6C6CD370950D}" destId="{2E17AAF9-702E-4916-A3FB-583047967613}" srcOrd="1" destOrd="0" presId="urn:microsoft.com/office/officeart/2018/2/layout/IconCircleList"/>
    <dgm:cxn modelId="{0C17FC27-AE0D-4830-83F0-C45C5455A987}" type="presParOf" srcId="{14AC0AF0-EAB1-4482-9367-6C6CD370950D}" destId="{D19EABB2-2E3E-4F9F-8ABE-BD134667DB59}" srcOrd="2" destOrd="0" presId="urn:microsoft.com/office/officeart/2018/2/layout/IconCircleList"/>
    <dgm:cxn modelId="{F16E892F-627F-4756-A5D0-1A1EDF031AA0}" type="presParOf" srcId="{D19EABB2-2E3E-4F9F-8ABE-BD134667DB59}" destId="{A7576189-1712-4C6C-8BB0-3772B9797D39}" srcOrd="0" destOrd="0" presId="urn:microsoft.com/office/officeart/2018/2/layout/IconCircleList"/>
    <dgm:cxn modelId="{CCC87468-A1D7-4C20-A113-A49E6174041F}" type="presParOf" srcId="{D19EABB2-2E3E-4F9F-8ABE-BD134667DB59}" destId="{24B8E16C-346B-4C08-9617-300DDC85EE92}" srcOrd="1" destOrd="0" presId="urn:microsoft.com/office/officeart/2018/2/layout/IconCircleList"/>
    <dgm:cxn modelId="{E54D10D8-C833-48F9-9689-6CC96C05FBBB}" type="presParOf" srcId="{D19EABB2-2E3E-4F9F-8ABE-BD134667DB59}" destId="{F295BAF4-C479-4327-B1D9-701E67CEA699}" srcOrd="2" destOrd="0" presId="urn:microsoft.com/office/officeart/2018/2/layout/IconCircleList"/>
    <dgm:cxn modelId="{E4BFC31C-C197-4C7C-B574-654A52CF49EC}" type="presParOf" srcId="{D19EABB2-2E3E-4F9F-8ABE-BD134667DB59}" destId="{A16F4912-451A-4DAF-A50E-4D51CE873EA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1B0E5-6E68-4B1E-8A00-C23BF32B430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B5DA578-7461-4F68-956F-166A21B631CF}">
      <dgm:prSet/>
      <dgm:spPr/>
      <dgm:t>
        <a:bodyPr/>
        <a:lstStyle/>
        <a:p>
          <a:r>
            <a:rPr lang="en-US"/>
            <a:t>Data is highly imbalanced. 99.6% of accidents are level 2 or 3.</a:t>
          </a:r>
        </a:p>
      </dgm:t>
    </dgm:pt>
    <dgm:pt modelId="{C35D1BF5-54BC-4D73-AEF6-5C838E1BB542}" type="parTrans" cxnId="{82DAEC73-318F-4E2B-B4F1-0619CE22BB38}">
      <dgm:prSet/>
      <dgm:spPr/>
      <dgm:t>
        <a:bodyPr/>
        <a:lstStyle/>
        <a:p>
          <a:endParaRPr lang="en-US"/>
        </a:p>
      </dgm:t>
    </dgm:pt>
    <dgm:pt modelId="{759625E8-AA20-4BF0-B435-A5FF05811086}" type="sibTrans" cxnId="{82DAEC73-318F-4E2B-B4F1-0619CE22BB38}">
      <dgm:prSet/>
      <dgm:spPr/>
      <dgm:t>
        <a:bodyPr/>
        <a:lstStyle/>
        <a:p>
          <a:endParaRPr lang="en-US"/>
        </a:p>
      </dgm:t>
    </dgm:pt>
    <dgm:pt modelId="{F8AB13B4-D860-4100-BCF3-18AE2386DD18}">
      <dgm:prSet/>
      <dgm:spPr/>
      <dgm:t>
        <a:bodyPr/>
        <a:lstStyle/>
        <a:p>
          <a:r>
            <a:rPr lang="en-US" dirty="0"/>
            <a:t>No clear criteria from source or publisher of data why, or how exactly severity is calculated.</a:t>
          </a:r>
        </a:p>
      </dgm:t>
    </dgm:pt>
    <dgm:pt modelId="{5C1D0367-0E26-4EA8-9661-5B9606A5878D}" type="parTrans" cxnId="{89B4CE90-3F83-45F9-8426-BC9D3EDAE6D2}">
      <dgm:prSet/>
      <dgm:spPr/>
      <dgm:t>
        <a:bodyPr/>
        <a:lstStyle/>
        <a:p>
          <a:endParaRPr lang="en-US"/>
        </a:p>
      </dgm:t>
    </dgm:pt>
    <dgm:pt modelId="{ED50B9E6-D1A4-4085-9B5D-A3650F682198}" type="sibTrans" cxnId="{89B4CE90-3F83-45F9-8426-BC9D3EDAE6D2}">
      <dgm:prSet/>
      <dgm:spPr/>
      <dgm:t>
        <a:bodyPr/>
        <a:lstStyle/>
        <a:p>
          <a:endParaRPr lang="en-US"/>
        </a:p>
      </dgm:t>
    </dgm:pt>
    <dgm:pt modelId="{735CC2C6-CF72-4D51-892A-D575A8C15DF2}">
      <dgm:prSet/>
      <dgm:spPr/>
      <dgm:t>
        <a:bodyPr/>
        <a:lstStyle/>
        <a:p>
          <a:r>
            <a:rPr lang="en-US" dirty="0"/>
            <a:t>Limited number of features than can be used.</a:t>
          </a:r>
        </a:p>
      </dgm:t>
    </dgm:pt>
    <dgm:pt modelId="{215C8A7B-454C-4D12-9B78-A99AAC19D1C2}" type="parTrans" cxnId="{4DAF3E27-1111-462A-8A4A-B486B955F3BA}">
      <dgm:prSet/>
      <dgm:spPr/>
      <dgm:t>
        <a:bodyPr/>
        <a:lstStyle/>
        <a:p>
          <a:endParaRPr lang="en-US"/>
        </a:p>
      </dgm:t>
    </dgm:pt>
    <dgm:pt modelId="{E4B3FB05-3F40-4BE1-8B21-ECA833B3A4E1}" type="sibTrans" cxnId="{4DAF3E27-1111-462A-8A4A-B486B955F3BA}">
      <dgm:prSet/>
      <dgm:spPr/>
      <dgm:t>
        <a:bodyPr/>
        <a:lstStyle/>
        <a:p>
          <a:endParaRPr lang="en-US"/>
        </a:p>
      </dgm:t>
    </dgm:pt>
    <dgm:pt modelId="{A1F51915-3DB3-4669-BDF1-46A5BB076B91}">
      <dgm:prSet/>
      <dgm:spPr/>
      <dgm:t>
        <a:bodyPr/>
        <a:lstStyle/>
        <a:p>
          <a:r>
            <a:rPr lang="en-US"/>
            <a:t>Large volume of data difficult to handle on my local environment</a:t>
          </a:r>
        </a:p>
      </dgm:t>
    </dgm:pt>
    <dgm:pt modelId="{BFA35338-CB46-4BC0-8016-45317ACB13BF}" type="parTrans" cxnId="{EB150DBD-1775-4F65-9A79-D289B829852B}">
      <dgm:prSet/>
      <dgm:spPr/>
      <dgm:t>
        <a:bodyPr/>
        <a:lstStyle/>
        <a:p>
          <a:endParaRPr lang="en-US"/>
        </a:p>
      </dgm:t>
    </dgm:pt>
    <dgm:pt modelId="{BB376E6B-1E63-4039-91E9-E2A0113A67AF}" type="sibTrans" cxnId="{EB150DBD-1775-4F65-9A79-D289B829852B}">
      <dgm:prSet/>
      <dgm:spPr/>
      <dgm:t>
        <a:bodyPr/>
        <a:lstStyle/>
        <a:p>
          <a:endParaRPr lang="en-US"/>
        </a:p>
      </dgm:t>
    </dgm:pt>
    <dgm:pt modelId="{4525DA14-DA6C-4690-B13A-2D3ECE57C53F}" type="pres">
      <dgm:prSet presAssocID="{7E91B0E5-6E68-4B1E-8A00-C23BF32B4301}" presName="root" presStyleCnt="0">
        <dgm:presLayoutVars>
          <dgm:dir/>
          <dgm:resizeHandles val="exact"/>
        </dgm:presLayoutVars>
      </dgm:prSet>
      <dgm:spPr/>
    </dgm:pt>
    <dgm:pt modelId="{0F38EF78-7A04-481B-BC6E-9EC6D0DD8BBD}" type="pres">
      <dgm:prSet presAssocID="{DB5DA578-7461-4F68-956F-166A21B631CF}" presName="compNode" presStyleCnt="0"/>
      <dgm:spPr/>
    </dgm:pt>
    <dgm:pt modelId="{29092BFD-1A18-4258-98B0-82928D2DA850}" type="pres">
      <dgm:prSet presAssocID="{DB5DA578-7461-4F68-956F-166A21B631C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70554FB-CABD-4A2C-BC3A-0F5C52FE9D83}" type="pres">
      <dgm:prSet presAssocID="{DB5DA578-7461-4F68-956F-166A21B631CF}" presName="spaceRect" presStyleCnt="0"/>
      <dgm:spPr/>
    </dgm:pt>
    <dgm:pt modelId="{D5897CA9-EB27-4872-9D7F-F4531B90041A}" type="pres">
      <dgm:prSet presAssocID="{DB5DA578-7461-4F68-956F-166A21B631CF}" presName="textRect" presStyleLbl="revTx" presStyleIdx="0" presStyleCnt="4">
        <dgm:presLayoutVars>
          <dgm:chMax val="1"/>
          <dgm:chPref val="1"/>
        </dgm:presLayoutVars>
      </dgm:prSet>
      <dgm:spPr/>
    </dgm:pt>
    <dgm:pt modelId="{6AA4AA5A-7598-486B-8F9B-99821695DB4F}" type="pres">
      <dgm:prSet presAssocID="{759625E8-AA20-4BF0-B435-A5FF05811086}" presName="sibTrans" presStyleCnt="0"/>
      <dgm:spPr/>
    </dgm:pt>
    <dgm:pt modelId="{64F6BF89-A361-4F9F-9ED9-74BA3C7860AC}" type="pres">
      <dgm:prSet presAssocID="{F8AB13B4-D860-4100-BCF3-18AE2386DD18}" presName="compNode" presStyleCnt="0"/>
      <dgm:spPr/>
    </dgm:pt>
    <dgm:pt modelId="{FE19201E-AD57-4AD1-A6DE-4241349BCAA4}" type="pres">
      <dgm:prSet presAssocID="{F8AB13B4-D860-4100-BCF3-18AE2386DD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885AF60E-38BE-4628-AF8C-CEA9D687FF08}" type="pres">
      <dgm:prSet presAssocID="{F8AB13B4-D860-4100-BCF3-18AE2386DD18}" presName="spaceRect" presStyleCnt="0"/>
      <dgm:spPr/>
    </dgm:pt>
    <dgm:pt modelId="{5268A369-2F29-4505-887D-E0C4555D2BD9}" type="pres">
      <dgm:prSet presAssocID="{F8AB13B4-D860-4100-BCF3-18AE2386DD18}" presName="textRect" presStyleLbl="revTx" presStyleIdx="1" presStyleCnt="4">
        <dgm:presLayoutVars>
          <dgm:chMax val="1"/>
          <dgm:chPref val="1"/>
        </dgm:presLayoutVars>
      </dgm:prSet>
      <dgm:spPr/>
    </dgm:pt>
    <dgm:pt modelId="{A7698638-B9DC-4189-AC61-A04639FCF3CA}" type="pres">
      <dgm:prSet presAssocID="{ED50B9E6-D1A4-4085-9B5D-A3650F682198}" presName="sibTrans" presStyleCnt="0"/>
      <dgm:spPr/>
    </dgm:pt>
    <dgm:pt modelId="{E68867FF-0A14-4E26-BF26-7DC9625C719A}" type="pres">
      <dgm:prSet presAssocID="{735CC2C6-CF72-4D51-892A-D575A8C15DF2}" presName="compNode" presStyleCnt="0"/>
      <dgm:spPr/>
    </dgm:pt>
    <dgm:pt modelId="{724C308D-219E-4175-A4B3-4C887E8C426A}" type="pres">
      <dgm:prSet presAssocID="{735CC2C6-CF72-4D51-892A-D575A8C15DF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995C59EE-6056-4008-89F5-E0915D7C8A7E}" type="pres">
      <dgm:prSet presAssocID="{735CC2C6-CF72-4D51-892A-D575A8C15DF2}" presName="spaceRect" presStyleCnt="0"/>
      <dgm:spPr/>
    </dgm:pt>
    <dgm:pt modelId="{F811A3B2-A9A3-415A-ADF7-98AC73CFAE4E}" type="pres">
      <dgm:prSet presAssocID="{735CC2C6-CF72-4D51-892A-D575A8C15DF2}" presName="textRect" presStyleLbl="revTx" presStyleIdx="2" presStyleCnt="4">
        <dgm:presLayoutVars>
          <dgm:chMax val="1"/>
          <dgm:chPref val="1"/>
        </dgm:presLayoutVars>
      </dgm:prSet>
      <dgm:spPr/>
    </dgm:pt>
    <dgm:pt modelId="{15455E2D-48F2-4EAB-B9AF-B50A0F892B12}" type="pres">
      <dgm:prSet presAssocID="{E4B3FB05-3F40-4BE1-8B21-ECA833B3A4E1}" presName="sibTrans" presStyleCnt="0"/>
      <dgm:spPr/>
    </dgm:pt>
    <dgm:pt modelId="{498F1B4E-B4FD-4A06-9E84-3051680092F8}" type="pres">
      <dgm:prSet presAssocID="{A1F51915-3DB3-4669-BDF1-46A5BB076B91}" presName="compNode" presStyleCnt="0"/>
      <dgm:spPr/>
    </dgm:pt>
    <dgm:pt modelId="{D0039427-CBA5-49A3-914C-0B345744C464}" type="pres">
      <dgm:prSet presAssocID="{A1F51915-3DB3-4669-BDF1-46A5BB076B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E1B4179-5D0F-4117-BE90-1B9EE5D1CD19}" type="pres">
      <dgm:prSet presAssocID="{A1F51915-3DB3-4669-BDF1-46A5BB076B91}" presName="spaceRect" presStyleCnt="0"/>
      <dgm:spPr/>
    </dgm:pt>
    <dgm:pt modelId="{FC73AB62-25D9-4821-A10E-95F30E489CAA}" type="pres">
      <dgm:prSet presAssocID="{A1F51915-3DB3-4669-BDF1-46A5BB076B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AF3E27-1111-462A-8A4A-B486B955F3BA}" srcId="{7E91B0E5-6E68-4B1E-8A00-C23BF32B4301}" destId="{735CC2C6-CF72-4D51-892A-D575A8C15DF2}" srcOrd="2" destOrd="0" parTransId="{215C8A7B-454C-4D12-9B78-A99AAC19D1C2}" sibTransId="{E4B3FB05-3F40-4BE1-8B21-ECA833B3A4E1}"/>
    <dgm:cxn modelId="{AF4E6C65-27C4-41CE-9267-BF6507004CA3}" type="presOf" srcId="{DB5DA578-7461-4F68-956F-166A21B631CF}" destId="{D5897CA9-EB27-4872-9D7F-F4531B90041A}" srcOrd="0" destOrd="0" presId="urn:microsoft.com/office/officeart/2018/2/layout/IconLabelList"/>
    <dgm:cxn modelId="{82DAEC73-318F-4E2B-B4F1-0619CE22BB38}" srcId="{7E91B0E5-6E68-4B1E-8A00-C23BF32B4301}" destId="{DB5DA578-7461-4F68-956F-166A21B631CF}" srcOrd="0" destOrd="0" parTransId="{C35D1BF5-54BC-4D73-AEF6-5C838E1BB542}" sibTransId="{759625E8-AA20-4BF0-B435-A5FF05811086}"/>
    <dgm:cxn modelId="{89B4CE90-3F83-45F9-8426-BC9D3EDAE6D2}" srcId="{7E91B0E5-6E68-4B1E-8A00-C23BF32B4301}" destId="{F8AB13B4-D860-4100-BCF3-18AE2386DD18}" srcOrd="1" destOrd="0" parTransId="{5C1D0367-0E26-4EA8-9661-5B9606A5878D}" sibTransId="{ED50B9E6-D1A4-4085-9B5D-A3650F682198}"/>
    <dgm:cxn modelId="{99C79BAD-419B-4EF2-B597-C222834179D6}" type="presOf" srcId="{7E91B0E5-6E68-4B1E-8A00-C23BF32B4301}" destId="{4525DA14-DA6C-4690-B13A-2D3ECE57C53F}" srcOrd="0" destOrd="0" presId="urn:microsoft.com/office/officeart/2018/2/layout/IconLabelList"/>
    <dgm:cxn modelId="{EB150DBD-1775-4F65-9A79-D289B829852B}" srcId="{7E91B0E5-6E68-4B1E-8A00-C23BF32B4301}" destId="{A1F51915-3DB3-4669-BDF1-46A5BB076B91}" srcOrd="3" destOrd="0" parTransId="{BFA35338-CB46-4BC0-8016-45317ACB13BF}" sibTransId="{BB376E6B-1E63-4039-91E9-E2A0113A67AF}"/>
    <dgm:cxn modelId="{2372A7C1-3623-41B0-903B-D8B13063E2A2}" type="presOf" srcId="{735CC2C6-CF72-4D51-892A-D575A8C15DF2}" destId="{F811A3B2-A9A3-415A-ADF7-98AC73CFAE4E}" srcOrd="0" destOrd="0" presId="urn:microsoft.com/office/officeart/2018/2/layout/IconLabelList"/>
    <dgm:cxn modelId="{E55B86E2-A9F9-4695-8B5E-CB9210587C59}" type="presOf" srcId="{A1F51915-3DB3-4669-BDF1-46A5BB076B91}" destId="{FC73AB62-25D9-4821-A10E-95F30E489CAA}" srcOrd="0" destOrd="0" presId="urn:microsoft.com/office/officeart/2018/2/layout/IconLabelList"/>
    <dgm:cxn modelId="{439543E3-65B8-4A4B-9E32-8B5C652EA67B}" type="presOf" srcId="{F8AB13B4-D860-4100-BCF3-18AE2386DD18}" destId="{5268A369-2F29-4505-887D-E0C4555D2BD9}" srcOrd="0" destOrd="0" presId="urn:microsoft.com/office/officeart/2018/2/layout/IconLabelList"/>
    <dgm:cxn modelId="{375ACCCA-FBCE-4EA4-B647-CDAB028F49E2}" type="presParOf" srcId="{4525DA14-DA6C-4690-B13A-2D3ECE57C53F}" destId="{0F38EF78-7A04-481B-BC6E-9EC6D0DD8BBD}" srcOrd="0" destOrd="0" presId="urn:microsoft.com/office/officeart/2018/2/layout/IconLabelList"/>
    <dgm:cxn modelId="{09AFBEFA-0A1D-4FB3-B406-2F55257E9A6F}" type="presParOf" srcId="{0F38EF78-7A04-481B-BC6E-9EC6D0DD8BBD}" destId="{29092BFD-1A18-4258-98B0-82928D2DA850}" srcOrd="0" destOrd="0" presId="urn:microsoft.com/office/officeart/2018/2/layout/IconLabelList"/>
    <dgm:cxn modelId="{D6105C6B-E771-4AE5-B108-FE4EE296FF9F}" type="presParOf" srcId="{0F38EF78-7A04-481B-BC6E-9EC6D0DD8BBD}" destId="{770554FB-CABD-4A2C-BC3A-0F5C52FE9D83}" srcOrd="1" destOrd="0" presId="urn:microsoft.com/office/officeart/2018/2/layout/IconLabelList"/>
    <dgm:cxn modelId="{D7EC29AB-9B5E-4F26-91B7-F74DF02EDCD2}" type="presParOf" srcId="{0F38EF78-7A04-481B-BC6E-9EC6D0DD8BBD}" destId="{D5897CA9-EB27-4872-9D7F-F4531B90041A}" srcOrd="2" destOrd="0" presId="urn:microsoft.com/office/officeart/2018/2/layout/IconLabelList"/>
    <dgm:cxn modelId="{4B22EF3C-1FEE-4A5C-AD79-E9C0D96E9AB6}" type="presParOf" srcId="{4525DA14-DA6C-4690-B13A-2D3ECE57C53F}" destId="{6AA4AA5A-7598-486B-8F9B-99821695DB4F}" srcOrd="1" destOrd="0" presId="urn:microsoft.com/office/officeart/2018/2/layout/IconLabelList"/>
    <dgm:cxn modelId="{A0F8D66F-DC07-4B58-BA8B-DAC47C859BB0}" type="presParOf" srcId="{4525DA14-DA6C-4690-B13A-2D3ECE57C53F}" destId="{64F6BF89-A361-4F9F-9ED9-74BA3C7860AC}" srcOrd="2" destOrd="0" presId="urn:microsoft.com/office/officeart/2018/2/layout/IconLabelList"/>
    <dgm:cxn modelId="{23032886-ED56-498E-8175-5767E260157F}" type="presParOf" srcId="{64F6BF89-A361-4F9F-9ED9-74BA3C7860AC}" destId="{FE19201E-AD57-4AD1-A6DE-4241349BCAA4}" srcOrd="0" destOrd="0" presId="urn:microsoft.com/office/officeart/2018/2/layout/IconLabelList"/>
    <dgm:cxn modelId="{6DECB3DA-B8FB-4EC7-AA6D-9EAF2843AFB6}" type="presParOf" srcId="{64F6BF89-A361-4F9F-9ED9-74BA3C7860AC}" destId="{885AF60E-38BE-4628-AF8C-CEA9D687FF08}" srcOrd="1" destOrd="0" presId="urn:microsoft.com/office/officeart/2018/2/layout/IconLabelList"/>
    <dgm:cxn modelId="{9E0AFC1A-E5E8-4A5D-B87A-A8467FABCE8F}" type="presParOf" srcId="{64F6BF89-A361-4F9F-9ED9-74BA3C7860AC}" destId="{5268A369-2F29-4505-887D-E0C4555D2BD9}" srcOrd="2" destOrd="0" presId="urn:microsoft.com/office/officeart/2018/2/layout/IconLabelList"/>
    <dgm:cxn modelId="{D43FB8DB-A2D5-4A6B-9060-88FFE9DF608C}" type="presParOf" srcId="{4525DA14-DA6C-4690-B13A-2D3ECE57C53F}" destId="{A7698638-B9DC-4189-AC61-A04639FCF3CA}" srcOrd="3" destOrd="0" presId="urn:microsoft.com/office/officeart/2018/2/layout/IconLabelList"/>
    <dgm:cxn modelId="{28F5951E-BCB2-426B-AF7C-729A631A6A33}" type="presParOf" srcId="{4525DA14-DA6C-4690-B13A-2D3ECE57C53F}" destId="{E68867FF-0A14-4E26-BF26-7DC9625C719A}" srcOrd="4" destOrd="0" presId="urn:microsoft.com/office/officeart/2018/2/layout/IconLabelList"/>
    <dgm:cxn modelId="{92791D00-7D79-4D8C-9558-70476FBA0970}" type="presParOf" srcId="{E68867FF-0A14-4E26-BF26-7DC9625C719A}" destId="{724C308D-219E-4175-A4B3-4C887E8C426A}" srcOrd="0" destOrd="0" presId="urn:microsoft.com/office/officeart/2018/2/layout/IconLabelList"/>
    <dgm:cxn modelId="{00CCBD19-BB4F-4207-BC14-5EC88BA7FA45}" type="presParOf" srcId="{E68867FF-0A14-4E26-BF26-7DC9625C719A}" destId="{995C59EE-6056-4008-89F5-E0915D7C8A7E}" srcOrd="1" destOrd="0" presId="urn:microsoft.com/office/officeart/2018/2/layout/IconLabelList"/>
    <dgm:cxn modelId="{8AC81B05-E962-48A2-AB61-1B62BB1C4990}" type="presParOf" srcId="{E68867FF-0A14-4E26-BF26-7DC9625C719A}" destId="{F811A3B2-A9A3-415A-ADF7-98AC73CFAE4E}" srcOrd="2" destOrd="0" presId="urn:microsoft.com/office/officeart/2018/2/layout/IconLabelList"/>
    <dgm:cxn modelId="{64A3AD43-8771-4BCF-96FB-ADCB772EC573}" type="presParOf" srcId="{4525DA14-DA6C-4690-B13A-2D3ECE57C53F}" destId="{15455E2D-48F2-4EAB-B9AF-B50A0F892B12}" srcOrd="5" destOrd="0" presId="urn:microsoft.com/office/officeart/2018/2/layout/IconLabelList"/>
    <dgm:cxn modelId="{5749DD39-83C3-459C-933F-062E3BC57987}" type="presParOf" srcId="{4525DA14-DA6C-4690-B13A-2D3ECE57C53F}" destId="{498F1B4E-B4FD-4A06-9E84-3051680092F8}" srcOrd="6" destOrd="0" presId="urn:microsoft.com/office/officeart/2018/2/layout/IconLabelList"/>
    <dgm:cxn modelId="{3F5BFDC9-7535-4E86-8E2A-1F43A57B6A91}" type="presParOf" srcId="{498F1B4E-B4FD-4A06-9E84-3051680092F8}" destId="{D0039427-CBA5-49A3-914C-0B345744C464}" srcOrd="0" destOrd="0" presId="urn:microsoft.com/office/officeart/2018/2/layout/IconLabelList"/>
    <dgm:cxn modelId="{AADE1C6D-5206-46B3-8B9D-971B375A7FE2}" type="presParOf" srcId="{498F1B4E-B4FD-4A06-9E84-3051680092F8}" destId="{9E1B4179-5D0F-4117-BE90-1B9EE5D1CD19}" srcOrd="1" destOrd="0" presId="urn:microsoft.com/office/officeart/2018/2/layout/IconLabelList"/>
    <dgm:cxn modelId="{A9E46FA3-7BAF-44DA-82C8-F3A1EE9A0FB9}" type="presParOf" srcId="{498F1B4E-B4FD-4A06-9E84-3051680092F8}" destId="{FC73AB62-25D9-4821-A10E-95F30E489CA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602156-532C-4BDE-AAD9-A446D87BAB02}">
      <dsp:nvSpPr>
        <dsp:cNvPr id="0" name=""/>
        <dsp:cNvSpPr/>
      </dsp:nvSpPr>
      <dsp:spPr>
        <a:xfrm>
          <a:off x="264008" y="1083738"/>
          <a:ext cx="1362585" cy="13625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FBDF5-58E0-4081-BC9D-9A2E7EA5C8B4}">
      <dsp:nvSpPr>
        <dsp:cNvPr id="0" name=""/>
        <dsp:cNvSpPr/>
      </dsp:nvSpPr>
      <dsp:spPr>
        <a:xfrm>
          <a:off x="550151" y="1369881"/>
          <a:ext cx="790299" cy="79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45B25-A4E8-44B9-9184-D2A6B34044D2}">
      <dsp:nvSpPr>
        <dsp:cNvPr id="0" name=""/>
        <dsp:cNvSpPr/>
      </dsp:nvSpPr>
      <dsp:spPr>
        <a:xfrm>
          <a:off x="1918575" y="1083738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Accurately classify severity, emphasis on larger delays without sacrificing other classes.</a:t>
          </a:r>
        </a:p>
      </dsp:txBody>
      <dsp:txXfrm>
        <a:off x="1918575" y="1083738"/>
        <a:ext cx="3211807" cy="1362585"/>
      </dsp:txXfrm>
    </dsp:sp>
    <dsp:sp modelId="{A7576189-1712-4C6C-8BB0-3772B9797D39}">
      <dsp:nvSpPr>
        <dsp:cNvPr id="0" name=""/>
        <dsp:cNvSpPr/>
      </dsp:nvSpPr>
      <dsp:spPr>
        <a:xfrm>
          <a:off x="5690016" y="1083738"/>
          <a:ext cx="1362585" cy="13625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8E16C-346B-4C08-9617-300DDC85EE92}">
      <dsp:nvSpPr>
        <dsp:cNvPr id="0" name=""/>
        <dsp:cNvSpPr/>
      </dsp:nvSpPr>
      <dsp:spPr>
        <a:xfrm>
          <a:off x="5976159" y="1369881"/>
          <a:ext cx="790299" cy="79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F4912-451A-4DAF-A50E-4D51CE873EA7}">
      <dsp:nvSpPr>
        <dsp:cNvPr id="0" name=""/>
        <dsp:cNvSpPr/>
      </dsp:nvSpPr>
      <dsp:spPr>
        <a:xfrm>
          <a:off x="7344584" y="1083738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Investigate any geographic anomalies found.</a:t>
          </a:r>
        </a:p>
      </dsp:txBody>
      <dsp:txXfrm>
        <a:off x="7344584" y="1083738"/>
        <a:ext cx="3211807" cy="13625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92BFD-1A18-4258-98B0-82928D2DA850}">
      <dsp:nvSpPr>
        <dsp:cNvPr id="0" name=""/>
        <dsp:cNvSpPr/>
      </dsp:nvSpPr>
      <dsp:spPr>
        <a:xfrm>
          <a:off x="712197" y="715776"/>
          <a:ext cx="1063698" cy="10636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97CA9-EB27-4872-9D7F-F4531B90041A}">
      <dsp:nvSpPr>
        <dsp:cNvPr id="0" name=""/>
        <dsp:cNvSpPr/>
      </dsp:nvSpPr>
      <dsp:spPr>
        <a:xfrm>
          <a:off x="62159" y="2094285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Data is highly imbalanced. 99.6% of accidents are level 2 or 3.</a:t>
          </a:r>
        </a:p>
      </dsp:txBody>
      <dsp:txXfrm>
        <a:off x="62159" y="2094285"/>
        <a:ext cx="2363775" cy="720000"/>
      </dsp:txXfrm>
    </dsp:sp>
    <dsp:sp modelId="{FE19201E-AD57-4AD1-A6DE-4241349BCAA4}">
      <dsp:nvSpPr>
        <dsp:cNvPr id="0" name=""/>
        <dsp:cNvSpPr/>
      </dsp:nvSpPr>
      <dsp:spPr>
        <a:xfrm>
          <a:off x="3489632" y="715776"/>
          <a:ext cx="1063698" cy="10636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68A369-2F29-4505-887D-E0C4555D2BD9}">
      <dsp:nvSpPr>
        <dsp:cNvPr id="0" name=""/>
        <dsp:cNvSpPr/>
      </dsp:nvSpPr>
      <dsp:spPr>
        <a:xfrm>
          <a:off x="2839594" y="2094285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No clear criteria from source or publisher of data why, or how exactly severity is calculated.</a:t>
          </a:r>
        </a:p>
      </dsp:txBody>
      <dsp:txXfrm>
        <a:off x="2839594" y="2094285"/>
        <a:ext cx="2363775" cy="720000"/>
      </dsp:txXfrm>
    </dsp:sp>
    <dsp:sp modelId="{724C308D-219E-4175-A4B3-4C887E8C426A}">
      <dsp:nvSpPr>
        <dsp:cNvPr id="0" name=""/>
        <dsp:cNvSpPr/>
      </dsp:nvSpPr>
      <dsp:spPr>
        <a:xfrm>
          <a:off x="6267068" y="715776"/>
          <a:ext cx="1063698" cy="10636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1A3B2-A9A3-415A-ADF7-98AC73CFAE4E}">
      <dsp:nvSpPr>
        <dsp:cNvPr id="0" name=""/>
        <dsp:cNvSpPr/>
      </dsp:nvSpPr>
      <dsp:spPr>
        <a:xfrm>
          <a:off x="5617030" y="2094285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Limited number of features than can be used.</a:t>
          </a:r>
        </a:p>
      </dsp:txBody>
      <dsp:txXfrm>
        <a:off x="5617030" y="2094285"/>
        <a:ext cx="2363775" cy="720000"/>
      </dsp:txXfrm>
    </dsp:sp>
    <dsp:sp modelId="{D0039427-CBA5-49A3-914C-0B345744C464}">
      <dsp:nvSpPr>
        <dsp:cNvPr id="0" name=""/>
        <dsp:cNvSpPr/>
      </dsp:nvSpPr>
      <dsp:spPr>
        <a:xfrm>
          <a:off x="9044504" y="715776"/>
          <a:ext cx="1063698" cy="10636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73AB62-25D9-4821-A10E-95F30E489CAA}">
      <dsp:nvSpPr>
        <dsp:cNvPr id="0" name=""/>
        <dsp:cNvSpPr/>
      </dsp:nvSpPr>
      <dsp:spPr>
        <a:xfrm>
          <a:off x="8394465" y="2094285"/>
          <a:ext cx="23637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Large volume of data difficult to handle on my local environment</a:t>
          </a:r>
        </a:p>
      </dsp:txBody>
      <dsp:txXfrm>
        <a:off x="8394465" y="2094285"/>
        <a:ext cx="23637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8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712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2836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311184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6606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0938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860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52596F-08A7-4B70-989A-F2B1CF31E66B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1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90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60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55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42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6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22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11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metrocosm.com/map-us-traffic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2E8E-13AB-4792-85B0-930BC753A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516452"/>
            <a:ext cx="9448800" cy="1825096"/>
          </a:xfrm>
        </p:spPr>
        <p:txBody>
          <a:bodyPr>
            <a:noAutofit/>
          </a:bodyPr>
          <a:lstStyle/>
          <a:p>
            <a:r>
              <a:rPr lang="en-US" sz="4400" dirty="0"/>
              <a:t>Driving Towards a Better Future : Predicting anticipated traffic delays from immediately known variables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93E1-8539-4CDB-9F8C-22D8FEC44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573234"/>
            <a:ext cx="9448800" cy="685800"/>
          </a:xfrm>
        </p:spPr>
        <p:txBody>
          <a:bodyPr/>
          <a:lstStyle/>
          <a:p>
            <a:r>
              <a:rPr lang="en-US" dirty="0"/>
              <a:t>Mikhail Hershfeld – Spring 2020</a:t>
            </a:r>
          </a:p>
        </p:txBody>
      </p:sp>
    </p:spTree>
    <p:extLst>
      <p:ext uri="{BB962C8B-B14F-4D97-AF65-F5344CB8AC3E}">
        <p14:creationId xmlns:p14="http://schemas.microsoft.com/office/powerpoint/2010/main" val="252234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FFE5-E24B-4E68-891D-D389D25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701C74-BA82-4C20-9E93-F5FBAB938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895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6160743-E877-428E-8194-AD615CAD8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23909"/>
            <a:ext cx="8610600" cy="1293028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FC93B-BB65-4A8C-A2D6-F79EDFA42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16937"/>
            <a:ext cx="10820400" cy="4024125"/>
          </a:xfrm>
        </p:spPr>
        <p:txBody>
          <a:bodyPr/>
          <a:lstStyle/>
          <a:p>
            <a:r>
              <a:rPr lang="en-US" dirty="0"/>
              <a:t>Severe data imbalance can be seen</a:t>
            </a:r>
          </a:p>
          <a:p>
            <a:r>
              <a:rPr lang="en-US" dirty="0"/>
              <a:t>Whether it occurred on an interstate highway was the most obvious trend.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DFD8C08-74BE-4C39-8ABD-9571930C231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647950"/>
            <a:ext cx="5334000" cy="3865563"/>
          </a:xfrm>
          <a:prstGeom prst="rect">
            <a:avLst/>
          </a:prstGeom>
        </p:spPr>
      </p:pic>
      <p:pic>
        <p:nvPicPr>
          <p:cNvPr id="19" name="Picture 18" descr="A picture containing table, sitting, small, standing&#10;&#10;Description automatically generated">
            <a:extLst>
              <a:ext uri="{FF2B5EF4-FFF2-40B4-BE49-F238E27FC236}">
                <a16:creationId xmlns:a16="http://schemas.microsoft.com/office/drawing/2014/main" id="{CDD2E5E5-F059-447F-A944-7588323BF2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89" y="2640012"/>
            <a:ext cx="5499735" cy="38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04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C470F6-18EE-489A-8C62-CE140E826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1048459"/>
            <a:ext cx="6832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EDA</a:t>
            </a:r>
          </a:p>
        </p:txBody>
      </p:sp>
      <p:pic>
        <p:nvPicPr>
          <p:cNvPr id="7" name="Content Placeholder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3F7350A-6E33-4808-A264-C7D5A0A59D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2360" y="764373"/>
            <a:ext cx="3515245" cy="5472113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A97585-4CD7-4E8F-89E6-0C317F990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760" y="2194560"/>
            <a:ext cx="6832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Sampled a portion the dataset due to computing  resources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Lots of missing values for important features, namely weather.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Filled in missing values where possible, interpolated weather data  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793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94A472F-4D4C-4F64-84BE-7EF616ED8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7D0558-5467-4451-934A-4F448B2F7E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removed features only relevant for geographic identification.</a:t>
            </a:r>
          </a:p>
          <a:p>
            <a:r>
              <a:rPr lang="en-US" dirty="0"/>
              <a:t>Added in several more for road type </a:t>
            </a:r>
          </a:p>
          <a:p>
            <a:r>
              <a:rPr lang="en-US" dirty="0"/>
              <a:t>More features from information in accident description: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Multi-Vehicle collision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Relatively serious collision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Oil/Fuel Spillage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 a construction zone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Road immediately blocked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Jacknifed</a:t>
            </a:r>
            <a:r>
              <a:rPr lang="en-US" dirty="0"/>
              <a:t> trailer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Ramp immediately blocked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7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62C2-ECE7-4656-8640-98670699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66773-AC43-4429-9AF8-C9A806EB4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from first baseline run (RF with default hyperparameters):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Robust in </a:t>
            </a:r>
            <a:r>
              <a:rPr lang="en-US" dirty="0" err="1"/>
              <a:t>classifiying</a:t>
            </a:r>
            <a:r>
              <a:rPr lang="en-US" dirty="0"/>
              <a:t> 2 and 3, but even with oversampling 1 and 4 are ignored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D2AC0-A470-42BA-8CB0-2709B2943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2788471"/>
            <a:ext cx="5410200" cy="2574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DBC2D3-0CB1-44AD-9DD2-865C340F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924" y="2788471"/>
            <a:ext cx="5191125" cy="257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9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7BAC-3EF3-4CD1-81E2-4BDA1BE1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B242-F9C1-4EC3-B464-931126F82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2194560"/>
            <a:ext cx="10828867" cy="4024125"/>
          </a:xfrm>
        </p:spPr>
        <p:txBody>
          <a:bodyPr>
            <a:normAutofit/>
          </a:bodyPr>
          <a:lstStyle/>
          <a:p>
            <a:r>
              <a:rPr lang="en-US" dirty="0"/>
              <a:t>Only model selection and tuning would not be enough to achieve acceptable results.</a:t>
            </a:r>
          </a:p>
          <a:p>
            <a:r>
              <a:rPr lang="en-US" dirty="0"/>
              <a:t>Instead of oversampling, tried using SMOTE (synthetic minority oversampling technique). </a:t>
            </a:r>
          </a:p>
          <a:p>
            <a:r>
              <a:rPr lang="en-US" dirty="0"/>
              <a:t>SMOTE finds K-NN of minority class points and generates new points in Euclidean space between them.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87BDE-9D7D-419B-B836-F08CAA032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014" y="4399503"/>
            <a:ext cx="3095625" cy="23217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F5B4A7-3B17-48FD-87D6-AA9A94C50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173" y="4399502"/>
            <a:ext cx="3095625" cy="2321719"/>
          </a:xfrm>
          <a:prstGeom prst="rect">
            <a:avLst/>
          </a:prstGeom>
        </p:spPr>
      </p:pic>
      <p:pic>
        <p:nvPicPr>
          <p:cNvPr id="8" name="Graphic 7" descr="Arrow Right">
            <a:extLst>
              <a:ext uri="{FF2B5EF4-FFF2-40B4-BE49-F238E27FC236}">
                <a16:creationId xmlns:a16="http://schemas.microsoft.com/office/drawing/2014/main" id="{631A379A-5216-47CC-B7C1-FD69AEE6E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3639" y="4857750"/>
            <a:ext cx="171339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19BAB-EA10-4771-A820-C198B06702CA}"/>
              </a:ext>
            </a:extLst>
          </p:cNvPr>
          <p:cNvSpPr txBox="1"/>
          <p:nvPr/>
        </p:nvSpPr>
        <p:spPr>
          <a:xfrm>
            <a:off x="-79899" y="6581001"/>
            <a:ext cx="3879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Source: Brownlee, </a:t>
            </a:r>
            <a:r>
              <a:rPr lang="en-US" sz="1200" i="1" dirty="0" err="1"/>
              <a:t>MachineLearningMastery</a:t>
            </a:r>
            <a:r>
              <a:rPr lang="en-US" sz="1200" i="1" dirty="0"/>
              <a:t>, </a:t>
            </a:r>
            <a:r>
              <a:rPr lang="en-US" sz="1200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179346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44AB-1E1C-4E5C-BC2F-39B1850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with SMOTE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3824C-9BD0-4F2F-8421-1F5A160C33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03890708"/>
              </p:ext>
            </p:extLst>
          </p:nvPr>
        </p:nvGraphicFramePr>
        <p:xfrm>
          <a:off x="6419848" y="2057401"/>
          <a:ext cx="5542810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307">
                  <a:extLst>
                    <a:ext uri="{9D8B030D-6E8A-4147-A177-3AD203B41FA5}">
                      <a16:colId xmlns:a16="http://schemas.microsoft.com/office/drawing/2014/main" val="2864939637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22331956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402598073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897213653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2953542598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789850117"/>
                    </a:ext>
                  </a:extLst>
                </a:gridCol>
                <a:gridCol w="1352968">
                  <a:extLst>
                    <a:ext uri="{9D8B030D-6E8A-4147-A177-3AD203B41FA5}">
                      <a16:colId xmlns:a16="http://schemas.microsoft.com/office/drawing/2014/main" val="4148344212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 Data Confusion Matrix. Row Labels - Actual Class, Column Labels - Predicted Class.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041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3907195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220,600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27,142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1,486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29,400 / 250,000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786390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9,041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388,274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16,888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5,797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31,726 / 420,000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4066758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17,442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281,900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99,461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118,100 / 400,000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1816305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39,416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359,214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40,786 / 400,000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205366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231,386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433,680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338,976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465,958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0.1496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220,012 / 1,470,000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4211665311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AED0CC-537D-46B0-8100-B258C2AA1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706" y="2057401"/>
            <a:ext cx="5334000" cy="4024125"/>
          </a:xfrm>
        </p:spPr>
        <p:txBody>
          <a:bodyPr>
            <a:noAutofit/>
          </a:bodyPr>
          <a:lstStyle/>
          <a:p>
            <a:r>
              <a:rPr lang="en-US" sz="2400" dirty="0"/>
              <a:t>53.3% accuracy of severe accidents rather than 0%.</a:t>
            </a:r>
          </a:p>
          <a:p>
            <a:endParaRPr lang="en-US" sz="2400" dirty="0"/>
          </a:p>
          <a:p>
            <a:r>
              <a:rPr lang="en-US" sz="2400" dirty="0"/>
              <a:t>Trade off for 18% accuracy drop for level 2.</a:t>
            </a:r>
          </a:p>
          <a:p>
            <a:endParaRPr lang="en-US" sz="2400" dirty="0"/>
          </a:p>
          <a:p>
            <a:r>
              <a:rPr lang="en-US" sz="2400" dirty="0"/>
              <a:t>1 still being ignored, chose here to drop it.</a:t>
            </a:r>
          </a:p>
          <a:p>
            <a:pPr marL="0" indent="0">
              <a:buNone/>
            </a:pPr>
            <a:endParaRPr lang="en-US" sz="36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547AC-7FAC-4861-87A6-4704D48A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387794"/>
              </p:ext>
            </p:extLst>
          </p:nvPr>
        </p:nvGraphicFramePr>
        <p:xfrm>
          <a:off x="6419848" y="4069463"/>
          <a:ext cx="5542811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307">
                  <a:extLst>
                    <a:ext uri="{9D8B030D-6E8A-4147-A177-3AD203B41FA5}">
                      <a16:colId xmlns:a16="http://schemas.microsoft.com/office/drawing/2014/main" val="1720982808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230187440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410836015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64829815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3821417064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887488538"/>
                    </a:ext>
                  </a:extLst>
                </a:gridCol>
                <a:gridCol w="1352969">
                  <a:extLst>
                    <a:ext uri="{9D8B030D-6E8A-4147-A177-3AD203B41FA5}">
                      <a16:colId xmlns:a16="http://schemas.microsoft.com/office/drawing/2014/main" val="3741717761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Validation Data Confusion Matrix. Row Labels - Actual Class, Column Labels - Predicted Class.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75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3754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0.9555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191 / 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304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253,704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10,817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3,760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16,306 / 270,010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0285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10,763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99,766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24,351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0.2607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35,190 / 134,956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64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0.4669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665 / 1,424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9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1,814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264,744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111,162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28,870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52,352 / 406,590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047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05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5C25D-CF20-4AE2-9B06-29C785421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08251-CF3F-46BF-881A-0C599B092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Conducted text analysis to add features differentiating the classes.</a:t>
            </a:r>
          </a:p>
          <a:p>
            <a:r>
              <a:rPr lang="en-US" dirty="0"/>
              <a:t>Based on text data, added features for: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An earlier accident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Re-opened road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Immediate detour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Emergency vehicles called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Near ramp or exit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FB07FD-E4CF-47A0-BD21-34985FE89C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281FC8C-AE94-4FAC-AC07-3B2077643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70" y="1696112"/>
            <a:ext cx="4081878" cy="2281921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A235364-488A-431E-9133-84A2CD4E3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70" y="4238084"/>
            <a:ext cx="4081878" cy="217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B7E2-E6B0-453D-88B8-06F33CA71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3977639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Model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95CF5-5708-4D51-A7B1-A4A29C7C8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364573"/>
            <a:ext cx="3977639" cy="38541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Used GIS tools to add in population density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Chi-squared testing to locate relevant features.</a:t>
            </a:r>
          </a:p>
          <a:p>
            <a:endParaRPr lang="en-US" sz="1600" dirty="0"/>
          </a:p>
        </p:txBody>
      </p:sp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963B428A-18C9-4C0B-9586-0FAB965BC2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51450" y="764373"/>
            <a:ext cx="6002215" cy="545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5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C9B2BB-C53E-45D0-B0FC-5846247F8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2E073-E721-4880-BB90-DC5C5EB4A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7301DF3-AFE8-4C33-A19F-C01920E86D6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 fontScale="92500"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Utilized grid search to find optimum hyperparameters.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400" dirty="0"/>
              <a:t>Measured by macro-averaged recall to give equal weight to minority classes. (Same as mean per-class accuracy) </a:t>
            </a:r>
            <a:r>
              <a:rPr lang="en-US" sz="2400" dirty="0">
                <a:solidFill>
                  <a:prstClr val="white"/>
                </a:solidFill>
              </a:rPr>
              <a:t>accuracy).</a:t>
            </a:r>
          </a:p>
          <a:p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478F078-0B9B-4B76-87F5-FCB6CAFC6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76D1EA-A0D0-405B-8E88-733B1B8C2A8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156315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4D1E13C-499E-4706-9B6B-729B285CD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Confusion Matrices for Top 3 Models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B5034ED-B38F-4ECB-AE62-2C532F79F635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BB2130A-C708-423A-B651-C60AC8368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8" y="2904066"/>
            <a:ext cx="3456432" cy="208703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1C99CDA-E2D7-4038-8E3D-50D4CE1F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917" y="2904066"/>
            <a:ext cx="3458282" cy="34401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7172CE-10BE-47E3-B1DE-5901E379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858" y="5305424"/>
            <a:ext cx="3456432" cy="9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08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C7E34-9986-478A-9176-FFBC4B99F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EA588-357E-442A-8CB2-70D544E4C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en-US" sz="2000" dirty="0"/>
              <a:t>Americans spent an average of 54 </a:t>
            </a:r>
            <a:r>
              <a:rPr lang="en-US" sz="2000" i="1" dirty="0"/>
              <a:t>extra </a:t>
            </a:r>
            <a:r>
              <a:rPr lang="en-US" sz="2000" dirty="0"/>
              <a:t>hours a year stuck in congested traffic (Willingham, 2019).</a:t>
            </a:r>
          </a:p>
          <a:p>
            <a:r>
              <a:rPr lang="en-US" sz="2000" dirty="0"/>
              <a:t>Not hours in traffic… extra hours on top of normal time from slower than usual traffic.</a:t>
            </a:r>
          </a:p>
          <a:p>
            <a:r>
              <a:rPr lang="en-US" sz="2000" dirty="0"/>
              <a:t>Accidents are a huge source of this congestion.</a:t>
            </a:r>
          </a:p>
          <a:p>
            <a:r>
              <a:rPr lang="en-US" sz="2000" dirty="0"/>
              <a:t>Current GPS software uses movement from cell phone data to track delays.</a:t>
            </a:r>
          </a:p>
          <a:p>
            <a:r>
              <a:rPr lang="en-US" sz="2000" dirty="0"/>
              <a:t>Only identifies accident delays after the fact.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859F0-56C3-4A01-9D39-A9132860C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7" r="8141" b="2"/>
          <a:stretch/>
        </p:blipFill>
        <p:spPr>
          <a:xfrm>
            <a:off x="6985000" y="2386945"/>
            <a:ext cx="4521200" cy="341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66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1F91448-052E-429E-84B6-00592AF1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7612E53-72F9-4FC5-94E3-65D15CFBDC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Performance on holdout test data is consistent.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7FA653F-1431-4D73-8E8F-E02C576106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Decent results and significantly better than before, but not ideal.</a:t>
            </a:r>
          </a:p>
          <a:p>
            <a:r>
              <a:rPr lang="en-US" dirty="0"/>
              <a:t>SMOTE causes a vast amount of extra 4 classifications</a:t>
            </a:r>
          </a:p>
          <a:p>
            <a:r>
              <a:rPr lang="en-US" dirty="0"/>
              <a:t>Improved accuracy, but very imprecise. Plus at cost of level 3 accuracy.</a:t>
            </a:r>
          </a:p>
          <a:p>
            <a:r>
              <a:rPr lang="en-US" dirty="0"/>
              <a:t>Level 2 stays robust.</a:t>
            </a:r>
          </a:p>
          <a:p>
            <a:r>
              <a:rPr lang="en-US" dirty="0"/>
              <a:t>High ROC_AUC score buoyed by strong level 2 metrics.</a:t>
            </a:r>
          </a:p>
          <a:p>
            <a:r>
              <a:rPr lang="en-US" dirty="0"/>
              <a:t>Low F1 score indicative of very low precision for level 4.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38E08D-7AFF-4EAB-9F83-075B6F9F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054096"/>
            <a:ext cx="4029075" cy="1152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F370A2-EA3A-44CD-94CA-DB77F27C6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4664877"/>
            <a:ext cx="40290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30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AAC34-BCA2-48B5-9A50-16764AD54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4EC5-BA8D-472B-A40D-CE053714A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66A63B-A338-48A4-BE54-2B16F834D99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sz="2000" dirty="0"/>
              <a:t>Tested out a one vs. rest penalized SVM model due to their strengths in handling imbalanced data.</a:t>
            </a:r>
          </a:p>
          <a:p>
            <a:r>
              <a:rPr lang="en-US" sz="2000" dirty="0"/>
              <a:t>Results were poor, random forest is clearly superior in this scenario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A6724-1382-416A-8283-9191BB955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Validation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163479-C6A2-4EFA-BC9B-8422C4ADAF1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B6EDAD-032B-4B62-89F6-D3EB539A60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E4BC7-57E3-4E8C-A5D3-2D1AC923075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6CB63E-E206-4F21-AF79-C3CC2CED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58" y="2963334"/>
            <a:ext cx="3456432" cy="22394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A167FE-871D-4E16-A6FC-96B582147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7917" y="2963334"/>
            <a:ext cx="3456433" cy="2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66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0A27-B8A7-4B07-8024-2F510619E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E00BF-2194-4AD0-B56C-021880706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Immediately predicting accident severity is a very accomplishable task.</a:t>
            </a:r>
          </a:p>
          <a:p>
            <a:r>
              <a:rPr lang="en-US" dirty="0"/>
              <a:t>Baseline &gt;90% accuracy for 2 and 3 early and smattering of other positive metrics show this.  </a:t>
            </a:r>
          </a:p>
          <a:p>
            <a:r>
              <a:rPr lang="en-US" dirty="0"/>
              <a:t>Questions lie mainly with the data and available features.</a:t>
            </a:r>
          </a:p>
          <a:p>
            <a:r>
              <a:rPr lang="en-US" dirty="0"/>
              <a:t>Data source was chosen because the context makes sense, but questions abound.</a:t>
            </a:r>
          </a:p>
          <a:p>
            <a:r>
              <a:rPr lang="en-US" dirty="0"/>
              <a:t>Modeling and toolkit I established have the ability to work, but hit a ceiling in this scenario.</a:t>
            </a:r>
          </a:p>
          <a:p>
            <a:r>
              <a:rPr lang="en-US" dirty="0"/>
              <a:t>In context, modeling could function as a warning system.</a:t>
            </a:r>
          </a:p>
          <a:p>
            <a:r>
              <a:rPr lang="en-US" dirty="0"/>
              <a:t>Predicted class of 4 would mean likely moderate delay, with a chance of a severe one.</a:t>
            </a:r>
          </a:p>
          <a:p>
            <a:r>
              <a:rPr lang="en-US" dirty="0"/>
              <a:t>This type of behavior would work decently well </a:t>
            </a:r>
            <a:r>
              <a:rPr lang="en-US"/>
              <a:t>in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4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9C38C-8013-4C33-825B-ED4008834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754B0-3367-458E-906A-780C30577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Brownlee, J. (2020, April 7). SMOTE for Imbalanced Classification with Python. </a:t>
            </a:r>
            <a:r>
              <a:rPr lang="en-US" i="1" dirty="0"/>
              <a:t>Machine Learning Mastery. </a:t>
            </a:r>
            <a:r>
              <a:rPr lang="en-US" dirty="0"/>
              <a:t>Retrieved from https://machinelearningmastery.com/smote-oversampling-for-imbalanced-classification/</a:t>
            </a:r>
          </a:p>
          <a:p>
            <a:endParaRPr lang="en-US" dirty="0"/>
          </a:p>
          <a:p>
            <a:r>
              <a:rPr lang="en-US" dirty="0"/>
              <a:t>Components of Major Freight Corridors Map. (2008). US Department of Transportation, Federal Highway Administration, Office of Freight Management and Operations. Retrieved from https://ops.fhwa.dot.gov/freight/freight_analysis/nat_freight_stats/compofmajorfghtcorr.htm</a:t>
            </a:r>
          </a:p>
          <a:p>
            <a:endParaRPr lang="en-US" dirty="0"/>
          </a:p>
          <a:p>
            <a:r>
              <a:rPr lang="en-US" dirty="0" err="1"/>
              <a:t>Galka</a:t>
            </a:r>
            <a:r>
              <a:rPr lang="en-US" dirty="0"/>
              <a:t>, M. (2016, September 26). Watch 24 Hours of Traffic, Visualized as a Living Circulatory System. </a:t>
            </a:r>
            <a:r>
              <a:rPr lang="en-US" i="1" dirty="0" err="1"/>
              <a:t>Metrocosm</a:t>
            </a:r>
            <a:r>
              <a:rPr lang="en-US" i="1" dirty="0"/>
              <a:t>. </a:t>
            </a:r>
            <a:r>
              <a:rPr lang="en-US" dirty="0"/>
              <a:t>Retrieved from </a:t>
            </a:r>
            <a:r>
              <a:rPr lang="en-US" dirty="0">
                <a:hlinkClick r:id="rId2"/>
              </a:rPr>
              <a:t>http://metrocosm.com/map-us-traffic/</a:t>
            </a:r>
            <a:endParaRPr lang="en-US" dirty="0"/>
          </a:p>
          <a:p>
            <a:endParaRPr lang="en-US" dirty="0"/>
          </a:p>
          <a:p>
            <a:r>
              <a:rPr lang="en-US" dirty="0"/>
              <a:t>Garrido, R., Bastos, A., Almeida, A. D., &amp; </a:t>
            </a:r>
            <a:r>
              <a:rPr lang="en-US" dirty="0" err="1"/>
              <a:t>Elvas</a:t>
            </a:r>
            <a:r>
              <a:rPr lang="en-US" dirty="0"/>
              <a:t>, J. P. (2014). “Prediction of Road Accident Severity Using the Ordered </a:t>
            </a:r>
            <a:r>
              <a:rPr lang="en-US" dirty="0" err="1"/>
              <a:t>Probit</a:t>
            </a:r>
            <a:r>
              <a:rPr lang="en-US" dirty="0"/>
              <a:t> Model”. </a:t>
            </a:r>
            <a:r>
              <a:rPr lang="en-US" i="1" dirty="0"/>
              <a:t>Transportation Research Procedia</a:t>
            </a:r>
            <a:r>
              <a:rPr lang="en-US" dirty="0"/>
              <a:t>, 3, 214–223. </a:t>
            </a:r>
            <a:r>
              <a:rPr lang="en-US" dirty="0" err="1"/>
              <a:t>doi</a:t>
            </a:r>
            <a:r>
              <a:rPr lang="en-US" dirty="0"/>
              <a:t>: 10.1016/j.trpro.2014.10.107</a:t>
            </a:r>
          </a:p>
          <a:p>
            <a:endParaRPr lang="en-US" dirty="0"/>
          </a:p>
          <a:p>
            <a:r>
              <a:rPr lang="en-US" dirty="0" err="1"/>
              <a:t>Jianfeng</a:t>
            </a:r>
            <a:r>
              <a:rPr lang="en-US" dirty="0"/>
              <a:t>, X., </a:t>
            </a:r>
            <a:r>
              <a:rPr lang="en-US" dirty="0" err="1"/>
              <a:t>Hongyu</a:t>
            </a:r>
            <a:r>
              <a:rPr lang="en-US" dirty="0"/>
              <a:t>, G., Jian, T., Liu, L., &amp; </a:t>
            </a:r>
            <a:r>
              <a:rPr lang="en-US" dirty="0" err="1"/>
              <a:t>Haizhu</a:t>
            </a:r>
            <a:r>
              <a:rPr lang="en-US" dirty="0"/>
              <a:t>, L. (2019). “A classification and recognition model for the severity of road traffic accidents”. </a:t>
            </a:r>
            <a:r>
              <a:rPr lang="en-US" i="1" dirty="0"/>
              <a:t>Advances in Mechanical Engineering</a:t>
            </a:r>
            <a:r>
              <a:rPr lang="en-US" dirty="0"/>
              <a:t>, 11(5), 1687814019851893</a:t>
            </a:r>
          </a:p>
          <a:p>
            <a:endParaRPr lang="en-US" dirty="0"/>
          </a:p>
          <a:p>
            <a:r>
              <a:rPr lang="en-US" dirty="0"/>
              <a:t>Willingham, A. J. (2019, August 22). Commuters waste an average of 54 hours a year stalled in traffic, study says. </a:t>
            </a:r>
            <a:r>
              <a:rPr lang="en-US" i="1" dirty="0"/>
              <a:t>CNN. </a:t>
            </a:r>
            <a:r>
              <a:rPr lang="en-US" dirty="0"/>
              <a:t>Retrieved from https://www.cnn.com/2019/08/22/us/traffic-commute-gridlock-transportation-study-trnd/index.html</a:t>
            </a:r>
          </a:p>
        </p:txBody>
      </p:sp>
    </p:spTree>
    <p:extLst>
      <p:ext uri="{BB962C8B-B14F-4D97-AF65-F5344CB8AC3E}">
        <p14:creationId xmlns:p14="http://schemas.microsoft.com/office/powerpoint/2010/main" val="1008858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BC910-A79F-41DB-BC3E-D4119407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D34EF-82A8-4553-A28F-EFF968D6D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~3 million accident records from 2016-2019 to predict an anticipated delay.</a:t>
            </a:r>
          </a:p>
          <a:p>
            <a:r>
              <a:rPr lang="en-US" dirty="0"/>
              <a:t>“Severity” in the data is used in terms of delays caused, ranges from 1-4.</a:t>
            </a:r>
          </a:p>
          <a:p>
            <a:r>
              <a:rPr lang="en-US" dirty="0"/>
              <a:t>Only use variables that would be immediately known from a first report.</a:t>
            </a:r>
          </a:p>
          <a:p>
            <a:r>
              <a:rPr lang="en-US" dirty="0"/>
              <a:t>Hypothetical use case of a GPS software being able to immediately warn motorists.</a:t>
            </a:r>
          </a:p>
          <a:p>
            <a:r>
              <a:rPr lang="en-US" dirty="0"/>
              <a:t>Data was sourced from </a:t>
            </a:r>
            <a:r>
              <a:rPr lang="en-US" dirty="0" err="1"/>
              <a:t>Mapquest</a:t>
            </a:r>
            <a:r>
              <a:rPr lang="en-US" dirty="0"/>
              <a:t> and Bing APIs.</a:t>
            </a:r>
          </a:p>
          <a:p>
            <a:r>
              <a:rPr lang="en-US" dirty="0"/>
              <a:t>Specifically chosen for this reason.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0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7FE-DB88-4848-88D8-8CAC2816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6E08259-8AF2-4B40-BB5D-1D9CFAD68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5984062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88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B7CE-1538-473E-9324-CD79049A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52D7C9-2061-480D-8C47-052A4F18F1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8990467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501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B8395-D521-4B43-8530-A8EFD9F8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78314-347B-4E2E-8A30-A3845F56E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Choosing to stick with the data given the context of a use case.</a:t>
            </a:r>
          </a:p>
          <a:p>
            <a:endParaRPr lang="en-US" dirty="0"/>
          </a:p>
          <a:p>
            <a:r>
              <a:rPr lang="en-US" dirty="0"/>
              <a:t>Dropping all level 1 accidents and keeping level 4 for final modeling.</a:t>
            </a:r>
          </a:p>
          <a:p>
            <a:endParaRPr lang="en-US" dirty="0"/>
          </a:p>
          <a:p>
            <a:r>
              <a:rPr lang="en-US" dirty="0"/>
              <a:t>Going with a multiclassification random forest model.</a:t>
            </a:r>
          </a:p>
          <a:p>
            <a:endParaRPr lang="en-US" dirty="0"/>
          </a:p>
          <a:p>
            <a:r>
              <a:rPr lang="en-US" dirty="0"/>
              <a:t>RF is versatile, familiar to me, and previous research indicates their effectiveness.</a:t>
            </a:r>
          </a:p>
        </p:txBody>
      </p:sp>
    </p:spTree>
    <p:extLst>
      <p:ext uri="{BB962C8B-B14F-4D97-AF65-F5344CB8AC3E}">
        <p14:creationId xmlns:p14="http://schemas.microsoft.com/office/powerpoint/2010/main" val="2365232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F1CF-C760-48BA-B4FA-1902FD2D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60102-E318-4BFC-B4DD-3572ECC91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</a:t>
            </a:r>
            <a:r>
              <a:rPr lang="en-US" dirty="0" err="1"/>
              <a:t>Jianfeng</a:t>
            </a:r>
            <a:r>
              <a:rPr lang="en-US" dirty="0"/>
              <a:t>, </a:t>
            </a:r>
            <a:r>
              <a:rPr lang="en-US" dirty="0" err="1"/>
              <a:t>Hongyu</a:t>
            </a:r>
            <a:r>
              <a:rPr lang="en-US" dirty="0"/>
              <a:t>, Jian, Liu &amp; </a:t>
            </a:r>
            <a:r>
              <a:rPr lang="en-US" dirty="0" err="1"/>
              <a:t>Haizhu</a:t>
            </a:r>
            <a:r>
              <a:rPr lang="en-US" dirty="0"/>
              <a:t> (2019) and Garrido, Bastos, Almeida, &amp; </a:t>
            </a:r>
            <a:r>
              <a:rPr lang="en-US" dirty="0" err="1"/>
              <a:t>Elvas</a:t>
            </a:r>
            <a:r>
              <a:rPr lang="en-US" dirty="0"/>
              <a:t> (2014) conducted very similar studies.</a:t>
            </a:r>
          </a:p>
          <a:p>
            <a:endParaRPr lang="en-US" dirty="0"/>
          </a:p>
          <a:p>
            <a:r>
              <a:rPr lang="en-US" dirty="0"/>
              <a:t>Severity was measured in terms of vehicle damage/mortality </a:t>
            </a:r>
          </a:p>
          <a:p>
            <a:endParaRPr lang="en-US" dirty="0"/>
          </a:p>
          <a:p>
            <a:r>
              <a:rPr lang="en-US" dirty="0"/>
              <a:t>Several useful takeaways still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Importance of careful feature selection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Location and road data has most informative power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Tree based modeling works well.</a:t>
            </a:r>
          </a:p>
        </p:txBody>
      </p:sp>
    </p:spTree>
    <p:extLst>
      <p:ext uri="{BB962C8B-B14F-4D97-AF65-F5344CB8AC3E}">
        <p14:creationId xmlns:p14="http://schemas.microsoft.com/office/powerpoint/2010/main" val="1250151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0F6E-ED2D-4929-8CF3-B69012E3E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Geographic Anomalies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1980D-CACA-44CF-9457-2EE9E5355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West Virginia and Arkansas were found to have a disproportionate amount of severe accidents, with a statistically significant sample size.</a:t>
            </a:r>
          </a:p>
          <a:p>
            <a:r>
              <a:rPr lang="en-US" dirty="0"/>
              <a:t>Data on why this was the case was limited, and qualitative sources had to be used.</a:t>
            </a:r>
          </a:p>
          <a:p>
            <a:r>
              <a:rPr lang="en-US" dirty="0"/>
              <a:t>Much more available for ARK than WV.</a:t>
            </a:r>
          </a:p>
          <a:p>
            <a:r>
              <a:rPr lang="en-US" dirty="0"/>
              <a:t>To summarize-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ARK has high traffic volume, high freight volume, narrow, poorly maintained highways.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Ozark national forest.</a:t>
            </a:r>
          </a:p>
          <a:p>
            <a:r>
              <a:rPr lang="en-US" dirty="0"/>
              <a:t>Can be hypothesized these cause more severe accidents.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64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B672-99A1-442E-8F96-51F1DE3C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361" y="0"/>
            <a:ext cx="8610600" cy="1293028"/>
          </a:xfrm>
        </p:spPr>
        <p:txBody>
          <a:bodyPr/>
          <a:lstStyle/>
          <a:p>
            <a:r>
              <a:rPr lang="en-US" dirty="0"/>
              <a:t>Daily U.S. Traffic Volume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056EF-6C3C-461E-8222-7A8075826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340529"/>
            <a:ext cx="9294920" cy="458087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7837A-3016-46D6-9022-C906D8477F6D}"/>
              </a:ext>
            </a:extLst>
          </p:cNvPr>
          <p:cNvSpPr/>
          <p:nvPr/>
        </p:nvSpPr>
        <p:spPr>
          <a:xfrm>
            <a:off x="6480699" y="4323425"/>
            <a:ext cx="648070" cy="55929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3319-6DEA-472E-A4B0-3AF393811452}"/>
              </a:ext>
            </a:extLst>
          </p:cNvPr>
          <p:cNvSpPr txBox="1"/>
          <p:nvPr/>
        </p:nvSpPr>
        <p:spPr>
          <a:xfrm>
            <a:off x="443881" y="6338656"/>
            <a:ext cx="355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Max </a:t>
            </a:r>
            <a:r>
              <a:rPr lang="en-US" sz="1400" dirty="0" err="1"/>
              <a:t>Galka</a:t>
            </a:r>
            <a:r>
              <a:rPr lang="en-US" sz="1400" dirty="0"/>
              <a:t>, </a:t>
            </a:r>
            <a:r>
              <a:rPr lang="en-US" sz="1400" i="1" dirty="0" err="1"/>
              <a:t>Metrocosm</a:t>
            </a:r>
            <a:r>
              <a:rPr lang="en-US" sz="1400" i="1" dirty="0"/>
              <a:t>, </a:t>
            </a:r>
            <a:r>
              <a:rPr lang="en-US" sz="14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72266977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496</TotalTime>
  <Words>1380</Words>
  <Application>Microsoft Office PowerPoint</Application>
  <PresentationFormat>Widescreen</PresentationFormat>
  <Paragraphs>239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</vt:lpstr>
      <vt:lpstr>Vapor Trail</vt:lpstr>
      <vt:lpstr>Driving Towards a Better Future : Predicting anticipated traffic delays from immediately known variables</vt:lpstr>
      <vt:lpstr>The Problem</vt:lpstr>
      <vt:lpstr>My Approach</vt:lpstr>
      <vt:lpstr>Goals</vt:lpstr>
      <vt:lpstr>Challenges</vt:lpstr>
      <vt:lpstr>Methodology</vt:lpstr>
      <vt:lpstr>Previous approaches</vt:lpstr>
      <vt:lpstr>Geographic Anomalies</vt:lpstr>
      <vt:lpstr>Daily U.S. Traffic Volume</vt:lpstr>
      <vt:lpstr>PowerPoint Presentation</vt:lpstr>
      <vt:lpstr>EDA</vt:lpstr>
      <vt:lpstr>EDA</vt:lpstr>
      <vt:lpstr>Modeling</vt:lpstr>
      <vt:lpstr>Modeling</vt:lpstr>
      <vt:lpstr>Modeling</vt:lpstr>
      <vt:lpstr>Modeling with SMOTE</vt:lpstr>
      <vt:lpstr>Model Improvements</vt:lpstr>
      <vt:lpstr>Model Improvements</vt:lpstr>
      <vt:lpstr>Modeling</vt:lpstr>
      <vt:lpstr>Results</vt:lpstr>
      <vt:lpstr>SVM Modeling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Towards a Better Future : Predicting anticipated traffic delays from immediately known variables</dc:title>
  <dc:creator>Mikhail Hershfeld</dc:creator>
  <cp:lastModifiedBy>Mikhail Hershfeld</cp:lastModifiedBy>
  <cp:revision>53</cp:revision>
  <dcterms:created xsi:type="dcterms:W3CDTF">2020-05-09T23:07:22Z</dcterms:created>
  <dcterms:modified xsi:type="dcterms:W3CDTF">2020-05-11T03:23:08Z</dcterms:modified>
</cp:coreProperties>
</file>